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70"/>
  </p:notesMasterIdLst>
  <p:sldIdLst>
    <p:sldId id="257" r:id="rId2"/>
    <p:sldId id="271" r:id="rId3"/>
    <p:sldId id="260" r:id="rId4"/>
    <p:sldId id="261" r:id="rId5"/>
    <p:sldId id="315" r:id="rId6"/>
    <p:sldId id="258" r:id="rId7"/>
    <p:sldId id="272" r:id="rId8"/>
    <p:sldId id="273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3" r:id="rId25"/>
    <p:sldId id="332" r:id="rId26"/>
    <p:sldId id="334" r:id="rId27"/>
    <p:sldId id="335" r:id="rId28"/>
    <p:sldId id="265" r:id="rId29"/>
    <p:sldId id="291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5" r:id="rId50"/>
    <p:sldId id="356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9" r:id="rId63"/>
    <p:sldId id="371" r:id="rId64"/>
    <p:sldId id="372" r:id="rId65"/>
    <p:sldId id="373" r:id="rId66"/>
    <p:sldId id="374" r:id="rId67"/>
    <p:sldId id="375" r:id="rId68"/>
    <p:sldId id="269" r:id="rId69"/>
  </p:sldIdLst>
  <p:sldSz cx="12192000" cy="6858000"/>
  <p:notesSz cx="6858000" cy="9144000"/>
  <p:embeddedFontLst>
    <p:embeddedFont>
      <p:font typeface="나눔스퀘어 Bold" panose="020B0600000101010101" pitchFamily="50" charset="-127"/>
      <p:bold r:id="rId71"/>
    </p:embeddedFont>
    <p:embeddedFont>
      <p:font typeface="나눔스퀘어 ExtraBold" panose="020B0600000101010101" pitchFamily="50" charset="-127"/>
      <p:bold r:id="rId72"/>
    </p:embeddedFont>
    <p:embeddedFont>
      <p:font typeface="맑은 고딕" panose="020B0503020000020004" pitchFamily="50" charset="-127"/>
      <p:regular r:id="rId73"/>
      <p:bold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BABD"/>
    <a:srgbClr val="D0CECE"/>
    <a:srgbClr val="BDBDFF"/>
    <a:srgbClr val="FFFFFF"/>
    <a:srgbClr val="634EEA"/>
    <a:srgbClr val="00002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nity3d.com/kr/get-unity/download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2988" y="2447473"/>
            <a:ext cx="5186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스터디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설치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B53292-CC1C-4008-8F79-B45DE538B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15" y="2223550"/>
            <a:ext cx="3674997" cy="22559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F2BEEA-585C-47D7-9692-D5299E6C9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502" y="2223550"/>
            <a:ext cx="3674997" cy="22559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A41E45-20D2-474F-8AAD-F04AC53FF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290" y="2223551"/>
            <a:ext cx="3674994" cy="2255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03D477-E89F-4D83-B8F3-528A377022B3}"/>
              </a:ext>
            </a:extLst>
          </p:cNvPr>
          <p:cNvSpPr txBox="1"/>
          <p:nvPr/>
        </p:nvSpPr>
        <p:spPr>
          <a:xfrm>
            <a:off x="3930183" y="4676243"/>
            <a:ext cx="4331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및 라이선스 활성화</a:t>
            </a:r>
            <a:endParaRPr lang="en-US" altLang="ko-KR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D00F5-E7DE-47C1-9949-674E54B21E68}"/>
              </a:ext>
            </a:extLst>
          </p:cNvPr>
          <p:cNvSpPr txBox="1"/>
          <p:nvPr/>
        </p:nvSpPr>
        <p:spPr>
          <a:xfrm>
            <a:off x="1222765" y="1006929"/>
            <a:ext cx="111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Hub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519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설치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D00F5-E7DE-47C1-9949-674E54B21E68}"/>
              </a:ext>
            </a:extLst>
          </p:cNvPr>
          <p:cNvSpPr txBox="1"/>
          <p:nvPr/>
        </p:nvSpPr>
        <p:spPr>
          <a:xfrm>
            <a:off x="1132998" y="1006929"/>
            <a:ext cx="129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Editor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E363A-7138-44A4-95FE-FEEE1402653F}"/>
              </a:ext>
            </a:extLst>
          </p:cNvPr>
          <p:cNvSpPr txBox="1"/>
          <p:nvPr/>
        </p:nvSpPr>
        <p:spPr>
          <a:xfrm>
            <a:off x="1077635" y="4676243"/>
            <a:ext cx="10036722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프로젝트에 따라 적당한 에디터를 설치하면 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**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도중 에디터 버전을 올리는 것은 별로 좋지 않음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기능이 추가 및 삭제될 수 있어 프로젝트가 제대로 작동하지 않을 수 있음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3B81A8-68E5-4C98-9CA8-06F0DDD2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06" y="2181731"/>
            <a:ext cx="3621859" cy="22233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96B83E-4D27-4770-B4D3-A593E08A2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189" y="2181757"/>
            <a:ext cx="3621859" cy="22233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A66841-73BA-4088-A9E0-35D6432F3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772" y="2181755"/>
            <a:ext cx="3621820" cy="222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5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8144DF-9105-48FF-923B-62C305AF2DC8}"/>
              </a:ext>
            </a:extLst>
          </p:cNvPr>
          <p:cNvSpPr txBox="1"/>
          <p:nvPr/>
        </p:nvSpPr>
        <p:spPr>
          <a:xfrm>
            <a:off x="478408" y="4450687"/>
            <a:ext cx="11235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이름 및 경로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템플릿 선택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템플릿마다 프로젝트 초기 설정이 조금씩 다름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빛 등등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…)</a:t>
            </a:r>
          </a:p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=&gt;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성격에 맞게 선택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518FD1-D511-4B04-8ED7-53692B494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28" y="1376260"/>
            <a:ext cx="4320569" cy="2652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C0F18F-514B-4E4A-A322-3F1EFAEBC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05" y="1376261"/>
            <a:ext cx="4635998" cy="26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42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8F894-E025-4967-87CF-FEE4E472457F}"/>
              </a:ext>
            </a:extLst>
          </p:cNvPr>
          <p:cNvSpPr txBox="1"/>
          <p:nvPr/>
        </p:nvSpPr>
        <p:spPr>
          <a:xfrm>
            <a:off x="866159" y="1006929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98F543-4559-4E19-8759-1CB50AEF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33" y="1419446"/>
            <a:ext cx="8951934" cy="484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15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8F894-E025-4967-87CF-FEE4E472457F}"/>
              </a:ext>
            </a:extLst>
          </p:cNvPr>
          <p:cNvSpPr txBox="1"/>
          <p:nvPr/>
        </p:nvSpPr>
        <p:spPr>
          <a:xfrm>
            <a:off x="806402" y="1006929"/>
            <a:ext cx="110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Hierarchy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C7162A-69A8-413C-AFC2-C9A9D7BE7628}"/>
              </a:ext>
            </a:extLst>
          </p:cNvPr>
          <p:cNvSpPr txBox="1"/>
          <p:nvPr/>
        </p:nvSpPr>
        <p:spPr>
          <a:xfrm>
            <a:off x="4707880" y="3013501"/>
            <a:ext cx="6330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씬에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들어가는 모든 오브젝트들의 목록이 정리됨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오브젝트들의 부모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자식 관계 등을 파악할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816477-0448-4756-AC5C-50165F37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089" y="1498054"/>
            <a:ext cx="1957270" cy="46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17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F9A59B-DECB-45DB-80D5-FCF3274671FB}"/>
              </a:ext>
            </a:extLst>
          </p:cNvPr>
          <p:cNvSpPr txBox="1"/>
          <p:nvPr/>
        </p:nvSpPr>
        <p:spPr>
          <a:xfrm>
            <a:off x="2774001" y="5084022"/>
            <a:ext cx="66439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월드를 있는 그대로 나타냄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확대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축소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마우스 휠 드래그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이동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마우스 휠 클릭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 클릭 후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WASD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회전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마우스 우 클릭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8F894-E025-4967-87CF-FEE4E472457F}"/>
              </a:ext>
            </a:extLst>
          </p:cNvPr>
          <p:cNvSpPr txBox="1"/>
          <p:nvPr/>
        </p:nvSpPr>
        <p:spPr>
          <a:xfrm>
            <a:off x="975968" y="100692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115B60-2D3B-4804-BD19-1A397D0D8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92" y="1462556"/>
            <a:ext cx="6296416" cy="349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88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F9A59B-DECB-45DB-80D5-FCF3274671FB}"/>
              </a:ext>
            </a:extLst>
          </p:cNvPr>
          <p:cNvSpPr txBox="1"/>
          <p:nvPr/>
        </p:nvSpPr>
        <p:spPr>
          <a:xfrm>
            <a:off x="1231527" y="5017665"/>
            <a:ext cx="97289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실제로 게임이 실행 될 시 보이게 될 화면을 보여줌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일종의 디버그 모드로 위의 재생 버튼을 누를 시 테스트 플레이가 가능함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일시정지 버튼을 누를 시 정지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빨리감기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버튼을 누를 시 다음 프레임으로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넘어감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8F894-E025-4967-87CF-FEE4E472457F}"/>
              </a:ext>
            </a:extLst>
          </p:cNvPr>
          <p:cNvSpPr txBox="1"/>
          <p:nvPr/>
        </p:nvSpPr>
        <p:spPr>
          <a:xfrm>
            <a:off x="985587" y="1006929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218BC4-FACC-43B9-86D7-ED7C0B276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92" y="1462556"/>
            <a:ext cx="6296414" cy="32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9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8F894-E025-4967-87CF-FEE4E472457F}"/>
              </a:ext>
            </a:extLst>
          </p:cNvPr>
          <p:cNvSpPr txBox="1"/>
          <p:nvPr/>
        </p:nvSpPr>
        <p:spPr>
          <a:xfrm>
            <a:off x="821280" y="1006929"/>
            <a:ext cx="107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Inspector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FF889-A9C8-456A-8A3F-D45CD5C98DE4}"/>
              </a:ext>
            </a:extLst>
          </p:cNvPr>
          <p:cNvSpPr txBox="1"/>
          <p:nvPr/>
        </p:nvSpPr>
        <p:spPr>
          <a:xfrm>
            <a:off x="5033394" y="2644169"/>
            <a:ext cx="6432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오브젝트를 선택하면 그 오브젝트의 속성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보여줌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옆의 사진을 통해 프로젝트 생성하면 기본으로 생기는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 Camera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컴포넌트들을 확인할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52109E-83D8-420B-961C-7206A906F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98" y="1376261"/>
            <a:ext cx="2679964" cy="49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55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8F894-E025-4967-87CF-FEE4E472457F}"/>
              </a:ext>
            </a:extLst>
          </p:cNvPr>
          <p:cNvSpPr txBox="1"/>
          <p:nvPr/>
        </p:nvSpPr>
        <p:spPr>
          <a:xfrm>
            <a:off x="928459" y="1006929"/>
            <a:ext cx="86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Project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6932F-0961-426A-9BCD-E00073679294}"/>
              </a:ext>
            </a:extLst>
          </p:cNvPr>
          <p:cNvSpPr txBox="1"/>
          <p:nvPr/>
        </p:nvSpPr>
        <p:spPr>
          <a:xfrm>
            <a:off x="3022947" y="4881574"/>
            <a:ext cx="6146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프로젝트의 작업 폴더를 나타냄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Assets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안의 파일들만 확인할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 등을 만들 때 사용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17B4DD-132C-4F0C-B5B4-26AE3DD37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621" y="1651833"/>
            <a:ext cx="4926756" cy="288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70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CBA30A-B0FC-481B-B41C-8CBFA65D70EE}"/>
              </a:ext>
            </a:extLst>
          </p:cNvPr>
          <p:cNvSpPr txBox="1"/>
          <p:nvPr/>
        </p:nvSpPr>
        <p:spPr>
          <a:xfrm>
            <a:off x="5172147" y="3207529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B7A59C-2238-4859-B21B-F0BC89C7D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672" y="1573924"/>
            <a:ext cx="2877700" cy="38519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A72E5A-1073-4E9B-833B-39CB66601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10" y="1573923"/>
            <a:ext cx="4693913" cy="3851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C1E185-3EE1-4723-9DDB-685EA74CD22F}"/>
              </a:ext>
            </a:extLst>
          </p:cNvPr>
          <p:cNvSpPr txBox="1"/>
          <p:nvPr/>
        </p:nvSpPr>
        <p:spPr>
          <a:xfrm>
            <a:off x="587558" y="5576464"/>
            <a:ext cx="97914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외에도 </a:t>
            </a:r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씬에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들어갈 모든 오브젝트를 이렇게 생성할 수 있음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광원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파티클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…)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35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931017" y="1190664"/>
            <a:ext cx="614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동아리 소개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1106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동아리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6875" y="10069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654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기본 개념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975971" y="100692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2A882-E235-4E28-AD18-7204E9A98972}"/>
              </a:ext>
            </a:extLst>
          </p:cNvPr>
          <p:cNvSpPr txBox="1"/>
          <p:nvPr/>
        </p:nvSpPr>
        <p:spPr>
          <a:xfrm>
            <a:off x="721869" y="1573923"/>
            <a:ext cx="107482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여러 오브젝트들이 구성 되어있는 게임 환경을 나타냄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게임에는 최소 하나의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존재해야 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 하나는 파일 하나로 구성됨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396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기본 개념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678613" y="1006929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2A882-E235-4E28-AD18-7204E9A98972}"/>
              </a:ext>
            </a:extLst>
          </p:cNvPr>
          <p:cNvSpPr txBox="1"/>
          <p:nvPr/>
        </p:nvSpPr>
        <p:spPr>
          <a:xfrm>
            <a:off x="721869" y="1573923"/>
            <a:ext cx="107482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들어갈 수 있는 모든 오브젝트들이 가지는 속성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속성을 갖지 않는 오브젝트는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포함될 수 없음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</a:t>
            </a:r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들은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월드 상에서의 좌표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회전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크기 정보를 가짐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=&gt; Transform</a:t>
            </a:r>
          </a:p>
        </p:txBody>
      </p:sp>
    </p:spTree>
    <p:extLst>
      <p:ext uri="{BB962C8B-B14F-4D97-AF65-F5344CB8AC3E}">
        <p14:creationId xmlns:p14="http://schemas.microsoft.com/office/powerpoint/2010/main" val="3360520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기본 개념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703012" y="1006929"/>
            <a:ext cx="1312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57773-5569-4FE6-B3BD-BBF652DDE4F9}"/>
              </a:ext>
            </a:extLst>
          </p:cNvPr>
          <p:cNvSpPr txBox="1"/>
          <p:nvPr/>
        </p:nvSpPr>
        <p:spPr>
          <a:xfrm>
            <a:off x="717765" y="1573923"/>
            <a:ext cx="1074826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가지는 속성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Ex) Main Camera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가지는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Camera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컴포넌트 중 하나임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Inspector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창에서 보이는 것들은 모두 컴포넌트를 나타냄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하나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== C#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하나라고 생각하면 편함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413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기본 개념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771653" y="1006929"/>
            <a:ext cx="117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377B3B-FCD6-4B15-86A3-BF92B9C92C73}"/>
              </a:ext>
            </a:extLst>
          </p:cNvPr>
          <p:cNvSpPr txBox="1"/>
          <p:nvPr/>
        </p:nvSpPr>
        <p:spPr>
          <a:xfrm>
            <a:off x="717765" y="1573923"/>
            <a:ext cx="1074826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 상에서 </a:t>
            </a:r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나타내기 위해 필요한 모든 정보가 포함되는 컴포넌트임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Position : 3D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 상에서의 좌표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3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차원 벡터로 나타냄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Rotation : 3D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 상에서의 회전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쿼터니언으로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나타냄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편의를 위해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인스펙터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창에는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차원 벡터로 표현됨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Scale : 3D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 상에서의 크기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3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차원 벡터로 나타냄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자식 관계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간의 부모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자식 관계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 오브젝트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자식 오브젝트들의 상위 항목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자식 오브젝트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 오브젝트의 하위 항목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자식 오브젝트의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부모의 것을 기반으로 하여 계산됨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965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기본 개념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771653" y="1006929"/>
            <a:ext cx="117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8A1F43-D608-483B-9409-319F2D20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623" y="2411259"/>
            <a:ext cx="7426754" cy="20354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DC5979-43B5-41C7-8068-234F674E5F9F}"/>
              </a:ext>
            </a:extLst>
          </p:cNvPr>
          <p:cNvSpPr txBox="1"/>
          <p:nvPr/>
        </p:nvSpPr>
        <p:spPr>
          <a:xfrm>
            <a:off x="717765" y="4905847"/>
            <a:ext cx="10748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인스펙터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창의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통해 오브젝트의 위치를 조종할 수 있음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244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771653" y="1006929"/>
            <a:ext cx="117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F2E792E-2448-4B86-8289-FC35EE5E1CBA}"/>
              </a:ext>
            </a:extLst>
          </p:cNvPr>
          <p:cNvGrpSpPr/>
          <p:nvPr/>
        </p:nvGrpSpPr>
        <p:grpSpPr>
          <a:xfrm>
            <a:off x="4759425" y="1089946"/>
            <a:ext cx="5985494" cy="3006223"/>
            <a:chOff x="1616985" y="1249363"/>
            <a:chExt cx="8958030" cy="427059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13AF9C6-411E-4955-B64F-F51EE48A7182}"/>
                </a:ext>
              </a:extLst>
            </p:cNvPr>
            <p:cNvSpPr/>
            <p:nvPr/>
          </p:nvSpPr>
          <p:spPr>
            <a:xfrm>
              <a:off x="1828801" y="1249363"/>
              <a:ext cx="8523214" cy="4270594"/>
            </a:xfrm>
            <a:prstGeom prst="roundRect">
              <a:avLst/>
            </a:prstGeom>
            <a:solidFill>
              <a:srgbClr val="BDBD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88EB23-8551-471E-93C7-1C6638E7135E}"/>
                </a:ext>
              </a:extLst>
            </p:cNvPr>
            <p:cNvSpPr txBox="1"/>
            <p:nvPr/>
          </p:nvSpPr>
          <p:spPr>
            <a:xfrm>
              <a:off x="4359478" y="1278687"/>
              <a:ext cx="3473042" cy="524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Scene3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9881B0D-97F9-4E74-B58A-36262EB4BE08}"/>
                </a:ext>
              </a:extLst>
            </p:cNvPr>
            <p:cNvGrpSpPr/>
            <p:nvPr/>
          </p:nvGrpSpPr>
          <p:grpSpPr>
            <a:xfrm>
              <a:off x="1616985" y="1801905"/>
              <a:ext cx="3473042" cy="3575743"/>
              <a:chOff x="830166" y="1801906"/>
              <a:chExt cx="3473042" cy="3575743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42C6B9E2-E7D7-46D7-BF1D-56EB8044DED8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DF97D6D-F386-4531-BED1-92C08333E2BA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GameObject1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7F66C184-EB3B-4803-9EC2-FB3E799D12F4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AB26A93F-7F82-432A-BE83-76D1B330EA54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8367502-00CF-44D5-A7BF-E18877E6D935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09873265-ADAA-41ED-BAEC-B00C11BFB39E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C6B3064A-F392-4B8A-9BF6-F073BA28DDBC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0BCD746-1998-449C-89F0-1875586A4789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BA9ECBC3-00AA-401B-83D8-B51C98F6FDA6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376B2AC6-4F6A-4274-8F59-6B4AE58897D9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AE4E02B-5414-4DE2-9D13-978E79E6C150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834159C-EAC7-4D58-B344-DB287603705E}"/>
                </a:ext>
              </a:extLst>
            </p:cNvPr>
            <p:cNvGrpSpPr/>
            <p:nvPr/>
          </p:nvGrpSpPr>
          <p:grpSpPr>
            <a:xfrm>
              <a:off x="4359318" y="1801906"/>
              <a:ext cx="3473042" cy="3575743"/>
              <a:chOff x="830166" y="1801906"/>
              <a:chExt cx="3473042" cy="3575743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D0C78B85-C9E5-46B5-AB35-939FADA63B17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8C0DA1-A66D-45D5-B9A0-71FE77139F5F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GameObject2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265CCB0-69BC-4DCC-B980-418B37548FBF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8EACE621-7540-4725-BFAF-747AA4AAB304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30D499A-DBA2-49FA-943D-F3F6D9C277A7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0CC2D1C2-E7BA-44C6-BAD9-4A24E006E529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AD8034E2-614F-4439-BF1A-2FF4A4493184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F9A62BF-003B-433A-9B33-0F30EC3A45B9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EB8476A-FE44-403E-B77D-3500A841021F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F529B830-4497-4B9C-974A-7A3924B1865D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6FD4B9B-E9DA-4287-B371-A783001E3D05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8AED7B2-2B4D-4634-A134-0F6B5EF82B33}"/>
                </a:ext>
              </a:extLst>
            </p:cNvPr>
            <p:cNvGrpSpPr/>
            <p:nvPr/>
          </p:nvGrpSpPr>
          <p:grpSpPr>
            <a:xfrm>
              <a:off x="7101973" y="1801904"/>
              <a:ext cx="3473042" cy="3575743"/>
              <a:chOff x="830166" y="1801906"/>
              <a:chExt cx="3473042" cy="3575743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A02EDC2B-3A83-4301-AA69-7BA1F2A745CE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05F626-3E1D-4A1D-91E1-565F9FBB0CE2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GameObject3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BB997869-2B32-4DEF-B7E7-CF4472BA71C3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04C7309F-C1B0-4C27-B558-5204B41FA47A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D96841C-7E2D-43B0-99B6-29783D14EF78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6AD665F-B997-4E00-AB02-9A87641F282B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2D0AF8AC-AB98-409C-853D-704A76F82CE8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87B9A60-4E5C-4FA4-A4E6-284474123F09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F4534B0-40EA-4A3B-A966-ECDFE1FDC81A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236BB636-BD8F-4481-8EAF-3D7D098E2BBE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52AF250-D71D-4C67-8B34-BABB9334F96E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0C473F8-395F-42B6-88F1-007E5244B7CC}"/>
              </a:ext>
            </a:extLst>
          </p:cNvPr>
          <p:cNvSpPr txBox="1"/>
          <p:nvPr/>
        </p:nvSpPr>
        <p:spPr>
          <a:xfrm>
            <a:off x="2328774" y="5833492"/>
            <a:ext cx="7534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정리하면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게임은 이런 형태로 구성됨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B5068CB-CE1C-49B0-8C9E-15F39B473F51}"/>
              </a:ext>
            </a:extLst>
          </p:cNvPr>
          <p:cNvGrpSpPr/>
          <p:nvPr/>
        </p:nvGrpSpPr>
        <p:grpSpPr>
          <a:xfrm>
            <a:off x="2739990" y="1907409"/>
            <a:ext cx="5985494" cy="3006223"/>
            <a:chOff x="1616985" y="1249363"/>
            <a:chExt cx="8958030" cy="4270594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16A7F1D4-0872-4E69-8DD8-FA7433542349}"/>
                </a:ext>
              </a:extLst>
            </p:cNvPr>
            <p:cNvSpPr/>
            <p:nvPr/>
          </p:nvSpPr>
          <p:spPr>
            <a:xfrm>
              <a:off x="1828800" y="1249363"/>
              <a:ext cx="8523215" cy="4270594"/>
            </a:xfrm>
            <a:prstGeom prst="roundRect">
              <a:avLst/>
            </a:prstGeom>
            <a:solidFill>
              <a:srgbClr val="BDBD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4CA4BE-8BFB-4C43-8CB3-3A410380B58B}"/>
                </a:ext>
              </a:extLst>
            </p:cNvPr>
            <p:cNvSpPr txBox="1"/>
            <p:nvPr/>
          </p:nvSpPr>
          <p:spPr>
            <a:xfrm>
              <a:off x="4359478" y="1278687"/>
              <a:ext cx="3473042" cy="524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Scene2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70B91B-A4D0-42FB-97A8-590A6AC2F3B3}"/>
                </a:ext>
              </a:extLst>
            </p:cNvPr>
            <p:cNvGrpSpPr/>
            <p:nvPr/>
          </p:nvGrpSpPr>
          <p:grpSpPr>
            <a:xfrm>
              <a:off x="1616985" y="1801905"/>
              <a:ext cx="3473042" cy="3575743"/>
              <a:chOff x="830166" y="1801906"/>
              <a:chExt cx="3473042" cy="3575743"/>
            </a:xfrm>
          </p:grpSpPr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7987CE54-4271-42FF-AC69-4547E20F1F0E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823F7CC-4F3D-4F72-B65F-565B6E3412C8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GameObject1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621ACB6-FA56-4FB5-B341-07323F0A9050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95" name="사각형: 둥근 모서리 94">
                  <a:extLst>
                    <a:ext uri="{FF2B5EF4-FFF2-40B4-BE49-F238E27FC236}">
                      <a16:creationId xmlns:a16="http://schemas.microsoft.com/office/drawing/2014/main" id="{08F0D8A2-E261-44EC-9942-87589B79382A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D1E4B94-3A08-46D8-B811-F51671DBFF0A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ADFA2E7-21FF-46AB-8C65-19E0BAACE60A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93" name="사각형: 둥근 모서리 92">
                  <a:extLst>
                    <a:ext uri="{FF2B5EF4-FFF2-40B4-BE49-F238E27FC236}">
                      <a16:creationId xmlns:a16="http://schemas.microsoft.com/office/drawing/2014/main" id="{48CDEA12-9722-4543-923D-90A28ADBFB1F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F5C9658A-0AE3-437C-81C2-87ACF7A3241A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F4FBE6FD-21D4-4073-B9D5-30A9C9F3F936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id="{5AF58257-4FAE-4E3D-BA57-328B57161871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52D455D6-41F0-42A0-BCD6-E7A096912396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19ACD00-35CC-4CA9-AD13-AE64665ABB1C}"/>
                </a:ext>
              </a:extLst>
            </p:cNvPr>
            <p:cNvGrpSpPr/>
            <p:nvPr/>
          </p:nvGrpSpPr>
          <p:grpSpPr>
            <a:xfrm>
              <a:off x="4359318" y="1801906"/>
              <a:ext cx="3473042" cy="3575743"/>
              <a:chOff x="830166" y="1801906"/>
              <a:chExt cx="3473042" cy="3575743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8E035A82-8154-40CA-B301-BA557569A972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733603-5178-4F05-BF35-D7014082D675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GameObject2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E37DE0C8-0A1D-40D0-8053-19F6135F135F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84" name="사각형: 둥근 모서리 83">
                  <a:extLst>
                    <a:ext uri="{FF2B5EF4-FFF2-40B4-BE49-F238E27FC236}">
                      <a16:creationId xmlns:a16="http://schemas.microsoft.com/office/drawing/2014/main" id="{80BDB556-53F5-460D-91B2-7E1F3715BEF4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A3524E8-0527-4463-A003-4E84F3E6184C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6A818E0-86CD-4CAC-90C7-70C2FC74D621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E4340DDB-C70F-48F0-B73F-4C9954F33E6B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1BCE8B68-F42D-4423-91D0-DEE7EBBE3008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E10DA11-8910-42E9-BC04-7D828B7BA60A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80" name="사각형: 둥근 모서리 79">
                  <a:extLst>
                    <a:ext uri="{FF2B5EF4-FFF2-40B4-BE49-F238E27FC236}">
                      <a16:creationId xmlns:a16="http://schemas.microsoft.com/office/drawing/2014/main" id="{A301E0A7-5CFE-4C0D-9FF0-3D0FCCF4FE90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79F2C52-BA1C-40E3-8C88-C7D6E2A5861F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AC68217-7471-4D9F-90E1-33A67EBDC116}"/>
                </a:ext>
              </a:extLst>
            </p:cNvPr>
            <p:cNvGrpSpPr/>
            <p:nvPr/>
          </p:nvGrpSpPr>
          <p:grpSpPr>
            <a:xfrm>
              <a:off x="7101973" y="1801904"/>
              <a:ext cx="3473042" cy="3575743"/>
              <a:chOff x="830166" y="1801906"/>
              <a:chExt cx="3473042" cy="3575743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62BEC210-53D8-44BA-A33A-1394DBD66E8B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58ECF0F-51E5-466F-8A4D-42E5C96A1902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GameObject3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A30F74B6-F839-4478-879F-50663CB3890B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761301B2-D22D-424A-9A70-26D510FE502D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2E46EA8-C012-4A53-8476-54E9D2272974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52BFBA24-47B9-485F-BED6-13E90A5FB2D6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71" name="사각형: 둥근 모서리 70">
                  <a:extLst>
                    <a:ext uri="{FF2B5EF4-FFF2-40B4-BE49-F238E27FC236}">
                      <a16:creationId xmlns:a16="http://schemas.microsoft.com/office/drawing/2014/main" id="{354D283A-C5E4-449F-8C86-8D14281792AC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DDEC8ED-5E4E-45F4-92BE-5FC3E851834B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ADD8B0BD-E2AD-46A4-88EE-9970BA06BE0B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0FA061CB-535F-40BE-B186-E6F030E1AB0C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09EDB0F-A9BB-4B0E-93E0-AE76EB14BBA8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9EB67D8-2A4E-42E3-AC21-9DE0F699DE43}"/>
              </a:ext>
            </a:extLst>
          </p:cNvPr>
          <p:cNvGrpSpPr/>
          <p:nvPr/>
        </p:nvGrpSpPr>
        <p:grpSpPr>
          <a:xfrm>
            <a:off x="720556" y="2724872"/>
            <a:ext cx="5985494" cy="3006223"/>
            <a:chOff x="1616985" y="1249363"/>
            <a:chExt cx="8958030" cy="4270594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BF78236C-0DD2-4D53-AA11-68B7CE44C5A3}"/>
                </a:ext>
              </a:extLst>
            </p:cNvPr>
            <p:cNvSpPr/>
            <p:nvPr/>
          </p:nvSpPr>
          <p:spPr>
            <a:xfrm>
              <a:off x="1828800" y="1249363"/>
              <a:ext cx="8523215" cy="4270594"/>
            </a:xfrm>
            <a:prstGeom prst="roundRect">
              <a:avLst/>
            </a:prstGeom>
            <a:solidFill>
              <a:srgbClr val="BDBD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919585E-B7CE-4611-AFA2-2304DAC380F5}"/>
                </a:ext>
              </a:extLst>
            </p:cNvPr>
            <p:cNvSpPr txBox="1"/>
            <p:nvPr/>
          </p:nvSpPr>
          <p:spPr>
            <a:xfrm>
              <a:off x="4359478" y="1278687"/>
              <a:ext cx="3473042" cy="524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Scene1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380C8C40-61A0-4C98-8DA2-DB42291DC7D4}"/>
                </a:ext>
              </a:extLst>
            </p:cNvPr>
            <p:cNvGrpSpPr/>
            <p:nvPr/>
          </p:nvGrpSpPr>
          <p:grpSpPr>
            <a:xfrm>
              <a:off x="1616985" y="1801905"/>
              <a:ext cx="3473042" cy="3575743"/>
              <a:chOff x="830166" y="1801906"/>
              <a:chExt cx="3473042" cy="3575743"/>
            </a:xfrm>
          </p:grpSpPr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4C057B1E-2570-4B5B-9471-DBBABC66E63B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B86B597-7B41-4941-9569-083AB8DB89BD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GameObject1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0BE424FF-CD9D-4907-AFFB-CE1833875853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134" name="사각형: 둥근 모서리 133">
                  <a:extLst>
                    <a:ext uri="{FF2B5EF4-FFF2-40B4-BE49-F238E27FC236}">
                      <a16:creationId xmlns:a16="http://schemas.microsoft.com/office/drawing/2014/main" id="{15E706D1-04CB-4C5D-8427-5DA5F3CC5CCB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EB1E10D2-D133-4D35-97E3-B6B4FF03A6A4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9F74913B-8D6F-4FB4-8C26-47846625F61E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132" name="사각형: 둥근 모서리 131">
                  <a:extLst>
                    <a:ext uri="{FF2B5EF4-FFF2-40B4-BE49-F238E27FC236}">
                      <a16:creationId xmlns:a16="http://schemas.microsoft.com/office/drawing/2014/main" id="{FC9F40AE-F557-4524-9540-9D11FDDA8A0A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05A7D411-7436-4B3C-B6CE-6970FC7A5515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05957262-F7A8-4402-979B-600CB2FE814B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130" name="사각형: 둥근 모서리 129">
                  <a:extLst>
                    <a:ext uri="{FF2B5EF4-FFF2-40B4-BE49-F238E27FC236}">
                      <a16:creationId xmlns:a16="http://schemas.microsoft.com/office/drawing/2014/main" id="{7069720A-1364-44ED-A043-E386FC46113E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6CED8082-BA9E-4CA4-9620-A1416C65C165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4978293C-6BD5-4D16-81BE-CC4ACD26E6BE}"/>
                </a:ext>
              </a:extLst>
            </p:cNvPr>
            <p:cNvGrpSpPr/>
            <p:nvPr/>
          </p:nvGrpSpPr>
          <p:grpSpPr>
            <a:xfrm>
              <a:off x="4359318" y="1801906"/>
              <a:ext cx="3473042" cy="3575743"/>
              <a:chOff x="830166" y="1801906"/>
              <a:chExt cx="3473042" cy="3575743"/>
            </a:xfrm>
          </p:grpSpPr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3FC463C2-32E3-4DEA-B8EC-727FE6F23451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52E4550-8891-49F3-B055-4B26D7C41B50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GameObject2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6D5E734-5780-45BD-BD75-3929F6E4A982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123" name="사각형: 둥근 모서리 122">
                  <a:extLst>
                    <a:ext uri="{FF2B5EF4-FFF2-40B4-BE49-F238E27FC236}">
                      <a16:creationId xmlns:a16="http://schemas.microsoft.com/office/drawing/2014/main" id="{D9DD07A5-BE63-455B-A656-0888F988788A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6569717B-E034-4BA1-A3C3-BB200841D91E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DE6C3A6E-ABD9-4877-AC7F-84E3D92B073C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121" name="사각형: 둥근 모서리 120">
                  <a:extLst>
                    <a:ext uri="{FF2B5EF4-FFF2-40B4-BE49-F238E27FC236}">
                      <a16:creationId xmlns:a16="http://schemas.microsoft.com/office/drawing/2014/main" id="{95DC5648-BA71-4BA4-853E-42A3157BB546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198F7B8-3EBE-46CE-AA85-8B5D6EFE96C5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DF5FECAA-748F-4914-9CAD-BDD86D582216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119" name="사각형: 둥근 모서리 118">
                  <a:extLst>
                    <a:ext uri="{FF2B5EF4-FFF2-40B4-BE49-F238E27FC236}">
                      <a16:creationId xmlns:a16="http://schemas.microsoft.com/office/drawing/2014/main" id="{60728027-21B9-4711-BDFF-0F7EA37B0BC1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86F5EB5-64CF-4B4D-9F29-D9BA7E3DEC29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92B5E385-6D94-41B0-929D-8684658EBE22}"/>
                </a:ext>
              </a:extLst>
            </p:cNvPr>
            <p:cNvGrpSpPr/>
            <p:nvPr/>
          </p:nvGrpSpPr>
          <p:grpSpPr>
            <a:xfrm>
              <a:off x="7101973" y="1801904"/>
              <a:ext cx="3473042" cy="3575743"/>
              <a:chOff x="830166" y="1801906"/>
              <a:chExt cx="3473042" cy="3575743"/>
            </a:xfrm>
          </p:grpSpPr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776BC451-CCE9-4EED-B32D-A503623D8251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D26CEB6-D16D-4F04-A5F0-75CE062D9581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GameObject3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681545C7-D251-429D-AF68-45C6CF3AFA58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112" name="사각형: 둥근 모서리 111">
                  <a:extLst>
                    <a:ext uri="{FF2B5EF4-FFF2-40B4-BE49-F238E27FC236}">
                      <a16:creationId xmlns:a16="http://schemas.microsoft.com/office/drawing/2014/main" id="{779C3EC8-2081-4A08-8B89-951472B4CC15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98B90197-90AD-4C2B-B3B9-B04523EA518E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EAEE3F9-E9BC-43E0-9CCF-14A7E3729FA2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110" name="사각형: 둥근 모서리 109">
                  <a:extLst>
                    <a:ext uri="{FF2B5EF4-FFF2-40B4-BE49-F238E27FC236}">
                      <a16:creationId xmlns:a16="http://schemas.microsoft.com/office/drawing/2014/main" id="{25BD73DB-0FC7-4A00-99A6-5843F83AC861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2FAEA31E-1E34-4DEC-827E-68ABCCE677AF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2867C1C0-1B39-4294-B872-5F977CDC84A2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108" name="사각형: 둥근 모서리 107">
                  <a:extLst>
                    <a:ext uri="{FF2B5EF4-FFF2-40B4-BE49-F238E27FC236}">
                      <a16:creationId xmlns:a16="http://schemas.microsoft.com/office/drawing/2014/main" id="{6FE62C2B-5484-47D2-A3E2-7FCC09B20DC3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E67F6C36-ED0F-4C9D-8BCE-FE8A4D6ABC4F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03021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891942" y="1006929"/>
            <a:ext cx="934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Camera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149B9-88AF-421B-A6E2-96EE7497459E}"/>
              </a:ext>
            </a:extLst>
          </p:cNvPr>
          <p:cNvSpPr txBox="1"/>
          <p:nvPr/>
        </p:nvSpPr>
        <p:spPr>
          <a:xfrm>
            <a:off x="5218417" y="1573923"/>
            <a:ext cx="64276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오브젝트들을 찍어 화면에 렌더링해주는 역할을 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 창에서 카메라를 눌렀을 때 나타나는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Camera Preview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선택된 카메라가 현재 무엇을 찍는지 확인할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창을 통해서도 현재 활성화된 카메라가 찍고 있는 장면을 확인할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130FA1-2069-446D-870C-6B0CE3E1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03" y="1573923"/>
            <a:ext cx="38195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84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1028871" y="1006929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Light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228FB-53BF-46E3-AAB0-7F0D6E5E3EE8}"/>
              </a:ext>
            </a:extLst>
          </p:cNvPr>
          <p:cNvSpPr txBox="1"/>
          <p:nvPr/>
        </p:nvSpPr>
        <p:spPr>
          <a:xfrm>
            <a:off x="5213394" y="1573923"/>
            <a:ext cx="64326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오브젝트가 보이기 위한 빛을 만듦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쉐이더나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렌더링 파이프라인에 대해 공부하면 빛 계산이 어떻게 되는지 알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학년 전공 중 컴퓨터 그래픽스 강의에서 카메라와 빛에 대해 자세하게 배울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0A25B7-C47A-44E5-9B96-CAAB715B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03" y="1573923"/>
            <a:ext cx="38195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26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플레이어구현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D262C-CC1B-4E84-952B-7EC662C631F2}"/>
              </a:ext>
            </a:extLst>
          </p:cNvPr>
          <p:cNvSpPr txBox="1"/>
          <p:nvPr/>
        </p:nvSpPr>
        <p:spPr>
          <a:xfrm>
            <a:off x="866166" y="1006929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바닥 생성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D9E4AA4-AE6A-4BA9-AB06-BE6F499586BC}"/>
              </a:ext>
            </a:extLst>
          </p:cNvPr>
          <p:cNvGrpSpPr/>
          <p:nvPr/>
        </p:nvGrpSpPr>
        <p:grpSpPr>
          <a:xfrm>
            <a:off x="2204542" y="1436535"/>
            <a:ext cx="7782915" cy="3984929"/>
            <a:chOff x="866166" y="1376261"/>
            <a:chExt cx="7782915" cy="398492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202BE7E-9107-4044-A9D9-D563CE89A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166" y="1512367"/>
              <a:ext cx="2948196" cy="341018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D1ADD86-72DC-4367-B150-49FF04AD4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0922" y="1376261"/>
              <a:ext cx="3332814" cy="137427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BF940C1-52C9-4B09-BD51-2EB8A58BF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5575" y="3429000"/>
              <a:ext cx="3443506" cy="1932190"/>
            </a:xfrm>
            <a:prstGeom prst="rect">
              <a:avLst/>
            </a:prstGeom>
          </p:spPr>
        </p:pic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E4046281-06FB-44A3-8DC6-18A59DF21A07}"/>
                </a:ext>
              </a:extLst>
            </p:cNvPr>
            <p:cNvSpPr/>
            <p:nvPr/>
          </p:nvSpPr>
          <p:spPr>
            <a:xfrm>
              <a:off x="3972865" y="1842865"/>
              <a:ext cx="1129553" cy="4410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E67666D4-3AEC-43AE-B2D7-83BC74D98C8C}"/>
                </a:ext>
              </a:extLst>
            </p:cNvPr>
            <p:cNvSpPr/>
            <p:nvPr/>
          </p:nvSpPr>
          <p:spPr>
            <a:xfrm rot="5400000">
              <a:off x="6713071" y="2869235"/>
              <a:ext cx="428513" cy="4410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0E87304-3050-4A2F-8C4F-17290856C1A3}"/>
              </a:ext>
            </a:extLst>
          </p:cNvPr>
          <p:cNvSpPr txBox="1"/>
          <p:nvPr/>
        </p:nvSpPr>
        <p:spPr>
          <a:xfrm>
            <a:off x="2328774" y="5699497"/>
            <a:ext cx="7534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게임이 진행될 바닥 오브젝트 생성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793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5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08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엔진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51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204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설치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47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700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143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96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기본 개념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D262C-CC1B-4E84-952B-7EC662C631F2}"/>
              </a:ext>
            </a:extLst>
          </p:cNvPr>
          <p:cNvSpPr txBox="1"/>
          <p:nvPr/>
        </p:nvSpPr>
        <p:spPr>
          <a:xfrm>
            <a:off x="675410" y="1006929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생성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E87304-3050-4A2F-8C4F-17290856C1A3}"/>
              </a:ext>
            </a:extLst>
          </p:cNvPr>
          <p:cNvSpPr txBox="1"/>
          <p:nvPr/>
        </p:nvSpPr>
        <p:spPr>
          <a:xfrm>
            <a:off x="2328774" y="5699497"/>
            <a:ext cx="7534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오브젝트 생성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4BEB0B3-E4F8-4B44-9F50-B50F257498BA}"/>
              </a:ext>
            </a:extLst>
          </p:cNvPr>
          <p:cNvGrpSpPr/>
          <p:nvPr/>
        </p:nvGrpSpPr>
        <p:grpSpPr>
          <a:xfrm>
            <a:off x="2026545" y="1299334"/>
            <a:ext cx="8138909" cy="4259332"/>
            <a:chOff x="1130938" y="1246996"/>
            <a:chExt cx="8138909" cy="42593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286870-6D52-4F1B-A786-1B3E19706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0938" y="1507203"/>
              <a:ext cx="2968720" cy="372289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E1FEABD-A26E-4F9A-8286-BB0AA1342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9143" y="1246996"/>
              <a:ext cx="3550704" cy="157512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19D18B-34AE-4A3E-A588-9C93DA8FE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9143" y="3499582"/>
              <a:ext cx="3550704" cy="2006746"/>
            </a:xfrm>
            <a:prstGeom prst="rect">
              <a:avLst/>
            </a:prstGeom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67F90131-B8BA-4AAF-90C4-B8285C26C8AF}"/>
                </a:ext>
              </a:extLst>
            </p:cNvPr>
            <p:cNvSpPr/>
            <p:nvPr/>
          </p:nvSpPr>
          <p:spPr>
            <a:xfrm>
              <a:off x="4334388" y="1814025"/>
              <a:ext cx="1129553" cy="4410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AC19D3FA-77B2-4ED4-919C-079975A361E7}"/>
                </a:ext>
              </a:extLst>
            </p:cNvPr>
            <p:cNvSpPr/>
            <p:nvPr/>
          </p:nvSpPr>
          <p:spPr>
            <a:xfrm rot="5400000">
              <a:off x="7262722" y="2932729"/>
              <a:ext cx="463544" cy="4410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9772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894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메테리얼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E87304-3050-4A2F-8C4F-17290856C1A3}"/>
              </a:ext>
            </a:extLst>
          </p:cNvPr>
          <p:cNvSpPr txBox="1"/>
          <p:nvPr/>
        </p:nvSpPr>
        <p:spPr>
          <a:xfrm>
            <a:off x="2328774" y="5699497"/>
            <a:ext cx="7534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플레이어를 위한 빨간색 </a:t>
            </a:r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메테리얼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추가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865F55-4248-4EA5-B9AE-3B7C35502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95" y="1936190"/>
            <a:ext cx="2970658" cy="25228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80E306-DF51-44A4-8766-6C06C51BF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216" y="1296073"/>
            <a:ext cx="2270564" cy="38030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D31060-79C1-45EF-857C-5B55B201C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569" y="1371498"/>
            <a:ext cx="2677392" cy="3652204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F89C537-F781-4DDE-AD83-5385725ED372}"/>
              </a:ext>
            </a:extLst>
          </p:cNvPr>
          <p:cNvSpPr/>
          <p:nvPr/>
        </p:nvSpPr>
        <p:spPr>
          <a:xfrm>
            <a:off x="4040342" y="3208468"/>
            <a:ext cx="782585" cy="441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9AA43AF-AF0E-452E-9895-FACAB88D435A}"/>
              </a:ext>
            </a:extLst>
          </p:cNvPr>
          <p:cNvSpPr/>
          <p:nvPr/>
        </p:nvSpPr>
        <p:spPr>
          <a:xfrm>
            <a:off x="7199882" y="3208468"/>
            <a:ext cx="782585" cy="441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790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520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메테리얼이란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EC9D5-6586-48D0-99CD-033D56706C0C}"/>
              </a:ext>
            </a:extLst>
          </p:cNvPr>
          <p:cNvSpPr txBox="1"/>
          <p:nvPr/>
        </p:nvSpPr>
        <p:spPr>
          <a:xfrm>
            <a:off x="717765" y="1573923"/>
            <a:ext cx="107482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메테리얼은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오브젝트의 표면에 대한 정보를 담고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Ex)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색상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투명도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빛이 반사되는 정도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메테리얼에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더해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텍스쳐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노말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맵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굴곡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헤이트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맵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높이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등등을 씌우는 것으로 오브젝트의 표면을 정교하게 나타낼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오브젝트의 모양을 나타내기 위해서는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Blender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같은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프로그램으로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모델링을 만들어야 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오브젝트의 경우 이미지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스프라이트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오브젝트의 표면을 나타냄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다르게 그림 그리는 것 만으로 오브젝트의 모습까지 나타낼 수 있어 리소스 면에서 만들기 쉬움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807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이벤트 함수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02F3DD-2EE1-443F-AB2D-EA431EEA203F}"/>
              </a:ext>
            </a:extLst>
          </p:cNvPr>
          <p:cNvSpPr txBox="1"/>
          <p:nvPr/>
        </p:nvSpPr>
        <p:spPr>
          <a:xfrm>
            <a:off x="6207164" y="1424026"/>
            <a:ext cx="55064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유니티에서 특정 주기마다 자동적으로  실행되는 함수들이 있는데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이벤트 함수라고 부름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엄청 많고 다양한 함수들이 존재하는데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주로 사용되는 함수들이 따로 존재함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보통은 왼쪽의 다섯 개의 함수 중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Start, Update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만을 구현해서 쓰는 경우가 많음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Ex)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 프레임마다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씩 증가하는 타이머를 구현하고자 한다면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Update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활용할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90274D0-F08E-4120-91AF-14C172C5CFBF}"/>
              </a:ext>
            </a:extLst>
          </p:cNvPr>
          <p:cNvGrpSpPr/>
          <p:nvPr/>
        </p:nvGrpSpPr>
        <p:grpSpPr>
          <a:xfrm>
            <a:off x="671490" y="1750631"/>
            <a:ext cx="5616021" cy="3747480"/>
            <a:chOff x="897401" y="1761389"/>
            <a:chExt cx="5616021" cy="374748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E462395-A31B-47D2-9D22-B25B5E26AFF2}"/>
                </a:ext>
              </a:extLst>
            </p:cNvPr>
            <p:cNvGrpSpPr/>
            <p:nvPr/>
          </p:nvGrpSpPr>
          <p:grpSpPr>
            <a:xfrm>
              <a:off x="897401" y="1761389"/>
              <a:ext cx="2598834" cy="3747480"/>
              <a:chOff x="1257054" y="1536425"/>
              <a:chExt cx="3858936" cy="466883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D7D776B4-7EF7-4473-BBF3-9691A17FE912}"/>
                  </a:ext>
                </a:extLst>
              </p:cNvPr>
              <p:cNvGrpSpPr/>
              <p:nvPr/>
            </p:nvGrpSpPr>
            <p:grpSpPr>
              <a:xfrm>
                <a:off x="1257054" y="1536425"/>
                <a:ext cx="3858936" cy="4668838"/>
                <a:chOff x="1141392" y="1422425"/>
                <a:chExt cx="3858936" cy="4668838"/>
              </a:xfrm>
            </p:grpSpPr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7083B169-8B06-4772-84D2-8DCFE92BAC72}"/>
                    </a:ext>
                  </a:extLst>
                </p:cNvPr>
                <p:cNvSpPr/>
                <p:nvPr/>
              </p:nvSpPr>
              <p:spPr>
                <a:xfrm>
                  <a:off x="1141392" y="3262769"/>
                  <a:ext cx="3858936" cy="2822144"/>
                </a:xfrm>
                <a:prstGeom prst="roundRect">
                  <a:avLst/>
                </a:prstGeom>
                <a:solidFill>
                  <a:srgbClr val="D0CECE"/>
                </a:solidFill>
                <a:ln>
                  <a:solidFill>
                    <a:srgbClr val="D0CEC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AA3733D0-1A37-4B43-99F5-F932AA48B39B}"/>
                    </a:ext>
                  </a:extLst>
                </p:cNvPr>
                <p:cNvSpPr/>
                <p:nvPr/>
              </p:nvSpPr>
              <p:spPr>
                <a:xfrm>
                  <a:off x="1858681" y="1422425"/>
                  <a:ext cx="2437057" cy="58477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Awake</a:t>
                  </a:r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E4906964-6929-42D8-9667-8241A6410B42}"/>
                    </a:ext>
                  </a:extLst>
                </p:cNvPr>
                <p:cNvSpPr/>
                <p:nvPr/>
              </p:nvSpPr>
              <p:spPr>
                <a:xfrm>
                  <a:off x="1858682" y="2275518"/>
                  <a:ext cx="2437057" cy="58477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Start</a:t>
                  </a:r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E716315F-6C44-46AA-AB34-9591DC79954C}"/>
                    </a:ext>
                  </a:extLst>
                </p:cNvPr>
                <p:cNvSpPr/>
                <p:nvPr/>
              </p:nvSpPr>
              <p:spPr>
                <a:xfrm>
                  <a:off x="1852333" y="4361984"/>
                  <a:ext cx="2437057" cy="58477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Update</a:t>
                  </a:r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D919631C-08C6-4FC3-AF33-C1B874F9E1EA}"/>
                    </a:ext>
                  </a:extLst>
                </p:cNvPr>
                <p:cNvSpPr/>
                <p:nvPr/>
              </p:nvSpPr>
              <p:spPr>
                <a:xfrm>
                  <a:off x="1655082" y="5215076"/>
                  <a:ext cx="2831560" cy="58477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LateUpdate</a:t>
                  </a:r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cxnSp>
              <p:nvCxnSpPr>
                <p:cNvPr id="28" name="직선 화살표 연결선 27">
                  <a:extLst>
                    <a:ext uri="{FF2B5EF4-FFF2-40B4-BE49-F238E27FC236}">
                      <a16:creationId xmlns:a16="http://schemas.microsoft.com/office/drawing/2014/main" id="{48B11114-6598-459E-865D-965A2850F636}"/>
                    </a:ext>
                  </a:extLst>
                </p:cNvPr>
                <p:cNvCxnSpPr>
                  <a:stCxn id="24" idx="2"/>
                  <a:endCxn id="25" idx="0"/>
                </p:cNvCxnSpPr>
                <p:nvPr/>
              </p:nvCxnSpPr>
              <p:spPr>
                <a:xfrm>
                  <a:off x="3077210" y="2007201"/>
                  <a:ext cx="1" cy="268317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9C7C91DD-1FFA-4B2A-94BF-BAA2296B7D3E}"/>
                    </a:ext>
                  </a:extLst>
                </p:cNvPr>
                <p:cNvCxnSpPr>
                  <a:cxnSpLocks/>
                  <a:stCxn id="34" idx="2"/>
                  <a:endCxn id="26" idx="0"/>
                </p:cNvCxnSpPr>
                <p:nvPr/>
              </p:nvCxnSpPr>
              <p:spPr>
                <a:xfrm>
                  <a:off x="3070862" y="4093667"/>
                  <a:ext cx="0" cy="268317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135B1FFD-3969-451F-A8E0-9603BBD8445E}"/>
                    </a:ext>
                  </a:extLst>
                </p:cNvPr>
                <p:cNvCxnSpPr>
                  <a:cxnSpLocks/>
                  <a:stCxn id="26" idx="2"/>
                  <a:endCxn id="27" idx="0"/>
                </p:cNvCxnSpPr>
                <p:nvPr/>
              </p:nvCxnSpPr>
              <p:spPr>
                <a:xfrm>
                  <a:off x="3070862" y="4946760"/>
                  <a:ext cx="0" cy="268316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화살표 연결선 30">
                  <a:extLst>
                    <a:ext uri="{FF2B5EF4-FFF2-40B4-BE49-F238E27FC236}">
                      <a16:creationId xmlns:a16="http://schemas.microsoft.com/office/drawing/2014/main" id="{3278AF55-4602-4396-9F4E-DAF05AF49AA4}"/>
                    </a:ext>
                  </a:extLst>
                </p:cNvPr>
                <p:cNvCxnSpPr>
                  <a:cxnSpLocks/>
                  <a:stCxn id="25" idx="2"/>
                  <a:endCxn id="23" idx="0"/>
                </p:cNvCxnSpPr>
                <p:nvPr/>
              </p:nvCxnSpPr>
              <p:spPr>
                <a:xfrm flipH="1">
                  <a:off x="3070860" y="2860294"/>
                  <a:ext cx="6351" cy="40247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연결선: 꺾임 31">
                  <a:extLst>
                    <a:ext uri="{FF2B5EF4-FFF2-40B4-BE49-F238E27FC236}">
                      <a16:creationId xmlns:a16="http://schemas.microsoft.com/office/drawing/2014/main" id="{D2A5751F-A153-4CAF-922B-159F5D28F254}"/>
                    </a:ext>
                  </a:extLst>
                </p:cNvPr>
                <p:cNvCxnSpPr>
                  <a:cxnSpLocks/>
                  <a:stCxn id="23" idx="2"/>
                  <a:endCxn id="23" idx="0"/>
                </p:cNvCxnSpPr>
                <p:nvPr/>
              </p:nvCxnSpPr>
              <p:spPr>
                <a:xfrm rot="5400000" flipH="1">
                  <a:off x="1659788" y="4673841"/>
                  <a:ext cx="2822144" cy="12700"/>
                </a:xfrm>
                <a:prstGeom prst="bentConnector5">
                  <a:avLst>
                    <a:gd name="adj1" fmla="val -8100"/>
                    <a:gd name="adj2" fmla="val 16992661"/>
                    <a:gd name="adj3" fmla="val 108100"/>
                  </a:avLst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C8CEE50D-F186-4720-B591-64BF87EC9A64}"/>
                    </a:ext>
                  </a:extLst>
                </p:cNvPr>
                <p:cNvSpPr/>
                <p:nvPr/>
              </p:nvSpPr>
              <p:spPr>
                <a:xfrm>
                  <a:off x="1655082" y="3508891"/>
                  <a:ext cx="2831560" cy="58477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FixedUpdate</a:t>
                  </a:r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BBB29B3A-DDB1-4FA5-8393-57AFCAFC57A3}"/>
                  </a:ext>
                </a:extLst>
              </p:cNvPr>
              <p:cNvCxnSpPr>
                <a:cxnSpLocks/>
                <a:stCxn id="23" idx="0"/>
                <a:endCxn id="34" idx="0"/>
              </p:cNvCxnSpPr>
              <p:nvPr/>
            </p:nvCxnSpPr>
            <p:spPr>
              <a:xfrm>
                <a:off x="3186522" y="3376769"/>
                <a:ext cx="2" cy="24612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A0BA445-CBAC-4AA7-97E3-02C6BB721247}"/>
                </a:ext>
              </a:extLst>
            </p:cNvPr>
            <p:cNvSpPr txBox="1"/>
            <p:nvPr/>
          </p:nvSpPr>
          <p:spPr>
            <a:xfrm>
              <a:off x="3842042" y="1957297"/>
              <a:ext cx="22496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8DBABD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오브젝트가 생성될 때 한 번만 호출됨</a:t>
              </a:r>
              <a:endPara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01059AE-078C-4363-BDEF-82B3C5DAD609}"/>
                </a:ext>
              </a:extLst>
            </p:cNvPr>
            <p:cNvSpPr txBox="1"/>
            <p:nvPr/>
          </p:nvSpPr>
          <p:spPr>
            <a:xfrm>
              <a:off x="4263808" y="4019631"/>
              <a:ext cx="22496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8DBABD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매 프레임마다 한 번씩 호출됨</a:t>
              </a:r>
              <a:endPara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949E534A-AB27-47B3-B13C-27910B109E45}"/>
                </a:ext>
              </a:extLst>
            </p:cNvPr>
            <p:cNvSpPr/>
            <p:nvPr/>
          </p:nvSpPr>
          <p:spPr>
            <a:xfrm>
              <a:off x="3123551" y="1930270"/>
              <a:ext cx="718794" cy="767593"/>
            </a:xfrm>
            <a:prstGeom prst="rightArrow">
              <a:avLst>
                <a:gd name="adj1" fmla="val 32877"/>
                <a:gd name="adj2" fmla="val 37886"/>
              </a:avLst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4FABCEA5-1CBA-484A-9468-3C99C14FE88A}"/>
                </a:ext>
              </a:extLst>
            </p:cNvPr>
            <p:cNvSpPr/>
            <p:nvPr/>
          </p:nvSpPr>
          <p:spPr>
            <a:xfrm>
              <a:off x="3545014" y="3987367"/>
              <a:ext cx="718794" cy="767593"/>
            </a:xfrm>
            <a:prstGeom prst="rightArrow">
              <a:avLst>
                <a:gd name="adj1" fmla="val 32877"/>
                <a:gd name="adj2" fmla="val 37886"/>
              </a:avLst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1106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이동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0127ED-1617-4DCC-BF22-0F44F220BB1E}"/>
              </a:ext>
            </a:extLst>
          </p:cNvPr>
          <p:cNvGrpSpPr/>
          <p:nvPr/>
        </p:nvGrpSpPr>
        <p:grpSpPr>
          <a:xfrm>
            <a:off x="800679" y="1675028"/>
            <a:ext cx="10590642" cy="3507944"/>
            <a:chOff x="591879" y="1563884"/>
            <a:chExt cx="10590642" cy="35079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FD602BE-939C-40A1-9F34-76BEC6F42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879" y="1651384"/>
              <a:ext cx="4971576" cy="333294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9D552F4-0E28-48B6-8584-EAC2F246F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491" y="1563884"/>
              <a:ext cx="5067030" cy="350794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D8E7AD-EB28-4D93-B7EE-3A48FB1EE971}"/>
              </a:ext>
            </a:extLst>
          </p:cNvPr>
          <p:cNvSpPr txBox="1"/>
          <p:nvPr/>
        </p:nvSpPr>
        <p:spPr>
          <a:xfrm>
            <a:off x="2328774" y="5699497"/>
            <a:ext cx="7534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이동 구현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085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이동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23DA4-DBA2-43A9-89C1-ECEF05600752}"/>
              </a:ext>
            </a:extLst>
          </p:cNvPr>
          <p:cNvSpPr txBox="1"/>
          <p:nvPr/>
        </p:nvSpPr>
        <p:spPr>
          <a:xfrm>
            <a:off x="629725" y="1006929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Input.GetAxis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18FDD7-90BF-4195-B446-2B4DA771C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74" y="1431133"/>
            <a:ext cx="4709412" cy="3879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1F8D9C-E1F7-496E-839C-C0E7B5139C62}"/>
              </a:ext>
            </a:extLst>
          </p:cNvPr>
          <p:cNvSpPr txBox="1"/>
          <p:nvPr/>
        </p:nvSpPr>
        <p:spPr>
          <a:xfrm>
            <a:off x="5755341" y="1431133"/>
            <a:ext cx="57106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유니티는 모든 입력을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InputManger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관리함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Edit - Project Settings - Input Manager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현재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 Manager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다루는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Axis Input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확인할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Axes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등록된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들은 아날로그 스틱처럼 작동함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(+)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입력과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(-)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감도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데드존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등이 적용됨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Input.GetAxis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(“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 이름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(Name”)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원하는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Axis Input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입력 값을 받아올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533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이동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23DA4-DBA2-43A9-89C1-ECEF05600752}"/>
              </a:ext>
            </a:extLst>
          </p:cNvPr>
          <p:cNvSpPr txBox="1"/>
          <p:nvPr/>
        </p:nvSpPr>
        <p:spPr>
          <a:xfrm>
            <a:off x="940708" y="1006929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Move()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F8D9C-E1F7-496E-839C-C0E7B5139C62}"/>
              </a:ext>
            </a:extLst>
          </p:cNvPr>
          <p:cNvSpPr txBox="1"/>
          <p:nvPr/>
        </p:nvSpPr>
        <p:spPr>
          <a:xfrm>
            <a:off x="1688979" y="3296739"/>
            <a:ext cx="88140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dx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dz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각각 상하 입력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(Horizontal),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좌우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(Vertical)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받아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transform.position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조종하는 것으로 오브젝트의 위치를 변화시킬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기본적으로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축이 전후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축이 상하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z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축이 좌우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이동을 담당함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임의의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float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speed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곱해주는 것으로 이동 속도를 구현할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Time.deltaTime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곱해주는 것으로 오브젝트의 이동 속도를 초속으로 변화시킬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Time.deltaTime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이전 프레임에서 현재 프레임으로 오기까지 걸린 시간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** speed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같은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public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변수들은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인스펙터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창을 통해 확인 및 수정이 가능함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(private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변수도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인스펙터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창에 보이게 할 수는 있지만 기본적으로는 안보임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** public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변수들은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인스펙터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창을 통해서만 초기값을 바꿀 수 있으므로 유의할 것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(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비주얼 스튜디오에서 수치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바꿔봤자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안 바뀜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A822B0-022B-4B6F-A63D-EAE2885A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30" y="2029520"/>
            <a:ext cx="5962735" cy="109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92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6DBC0D-3F2D-4813-9D9D-FFBAAD8A1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522" y="1511410"/>
            <a:ext cx="3075050" cy="3414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914400" y="5481739"/>
            <a:ext cx="1036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오브젝트에 </a:t>
            </a:r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PlayerController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추가함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인스펙터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창을 통해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Speed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조정할 수 있음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810AC1-E43A-45C5-8731-6648FA32F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30" y="2040346"/>
            <a:ext cx="3075050" cy="235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74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30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라이트 수정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원활한 플레이를 위해 카메라와 라이트 수정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F192AA-E571-494D-AAE6-FE5F2231B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69" y="2313741"/>
            <a:ext cx="3876675" cy="1876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9C85E0-F4CA-4045-B246-0BB65B6DD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258" y="1022168"/>
            <a:ext cx="2264545" cy="447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07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잘 움직인다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C952A-6CEA-4329-8A01-FC5861997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56" y="1402950"/>
            <a:ext cx="7343888" cy="40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2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엔진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 플레이어가 바닥에 서 있는게 아니라 그냥 허공에 떠 있음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37A7E9-078E-4F78-BE58-BAAC5116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814" y="1399334"/>
            <a:ext cx="7322372" cy="405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04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810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오브젝트에 </a:t>
            </a:r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추가함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5BE3DD-FBA2-47B2-AE25-62565E80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852" y="1308650"/>
            <a:ext cx="2862296" cy="424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60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물리 연산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902486-05BF-4AB8-B96B-AA339B2DFEC2}"/>
              </a:ext>
            </a:extLst>
          </p:cNvPr>
          <p:cNvSpPr txBox="1"/>
          <p:nvPr/>
        </p:nvSpPr>
        <p:spPr>
          <a:xfrm>
            <a:off x="717765" y="1573923"/>
            <a:ext cx="107482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유니티는 물리 연산을 위해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기능을 제공함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강체를 이용한 물리 연산을 가능하게 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속도를 가질 수도 있고 힘을 가할 수도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기본적으로 모든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에는 중력이 작용해서 항상 아래쪽으로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방향으로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떨어지게 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 :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물체에 물리적인 형체를 부여함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만으로는 물리적인 형체만 있을 뿐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힘을 가하거나 속도를 정할 수는 없음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356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76EF2B-67C4-4C0A-922A-2971CC837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56" y="1402950"/>
            <a:ext cx="7343888" cy="4033120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바닥을 벗어나면 플레이어가 떨어짐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064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에셋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임포트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2069054" y="5547760"/>
            <a:ext cx="8053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Window-Asset Store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에셋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스토어에 접속함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Nokobot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Modern Gun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 후 다운로드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 import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A98C1B4-9436-4204-B04B-0B8981646859}"/>
              </a:ext>
            </a:extLst>
          </p:cNvPr>
          <p:cNvGrpSpPr/>
          <p:nvPr/>
        </p:nvGrpSpPr>
        <p:grpSpPr>
          <a:xfrm>
            <a:off x="1069803" y="1017685"/>
            <a:ext cx="8936635" cy="4385926"/>
            <a:chOff x="1026522" y="989148"/>
            <a:chExt cx="8936635" cy="43859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2397AB1-202E-45F6-9024-FCD3C60E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6522" y="1614834"/>
              <a:ext cx="5267536" cy="313455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6E39E94-6832-4488-A450-D94CA54C1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1033" y="989148"/>
              <a:ext cx="2642124" cy="4385926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E22B8DA-7DA5-4AC6-A3F3-0A06F1ED1851}"/>
                </a:ext>
              </a:extLst>
            </p:cNvPr>
            <p:cNvSpPr/>
            <p:nvPr/>
          </p:nvSpPr>
          <p:spPr>
            <a:xfrm>
              <a:off x="6374543" y="2961579"/>
              <a:ext cx="866005" cy="4410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218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에셋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임포트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1516828" y="5424646"/>
            <a:ext cx="9158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Assets/</a:t>
            </a: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Nokobot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폴더에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임포트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된 파일들을 확인할 수 있음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84BDA9-AF66-4E62-9DE3-D8828D4CF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46" y="1265095"/>
            <a:ext cx="3267908" cy="39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174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오브젝트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1516828" y="5424646"/>
            <a:ext cx="9158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ModernGuns_Handgun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/Prefabs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안의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Handgun_M1911A_Steel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끌어서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자식으로 생성함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396033-1551-4E05-9F4A-E8F6D2756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972" y="1146193"/>
            <a:ext cx="6372056" cy="414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01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오브젝트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1516828" y="5424646"/>
            <a:ext cx="9158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총을 적당한 위치에 들고 있도록 총의 위치를 조정함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D18483-1D46-4373-829B-29BF692D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74" y="1902507"/>
            <a:ext cx="4464901" cy="23252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75A6D2-5E89-4AA1-9974-D04884D68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86" y="1433960"/>
            <a:ext cx="5477440" cy="326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5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회전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B437E-5C5C-4E4D-8A0E-CECD8A5E0934}"/>
              </a:ext>
            </a:extLst>
          </p:cNvPr>
          <p:cNvSpPr txBox="1"/>
          <p:nvPr/>
        </p:nvSpPr>
        <p:spPr>
          <a:xfrm>
            <a:off x="717765" y="1573923"/>
            <a:ext cx="10748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한 방향만을 바라보고 있음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마우스 커서 방향으로 바라보게 하고 싶음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498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회전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2854362" y="5348236"/>
            <a:ext cx="64832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PlayerController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Rotate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추가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다음과 같이 </a:t>
            </a: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RayCastPlane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생성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14F3F9-C530-46F2-A8B8-DB540FE77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72" y="1624148"/>
            <a:ext cx="4552482" cy="30605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F01672E-E8F4-46F2-A78F-1817D7D2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363" y="1349576"/>
            <a:ext cx="1928799" cy="36096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A52D04-E536-4B53-BE28-8F354DAFC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953" y="1463737"/>
            <a:ext cx="3838575" cy="3381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EC7E9-5D66-4841-B8BB-F9C9CC44A732}"/>
              </a:ext>
            </a:extLst>
          </p:cNvPr>
          <p:cNvSpPr txBox="1"/>
          <p:nvPr/>
        </p:nvSpPr>
        <p:spPr>
          <a:xfrm>
            <a:off x="885405" y="1006929"/>
            <a:ext cx="94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Rotate()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20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89732" y="2890391"/>
            <a:ext cx="48125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게임을 만들려면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무엇을 프로그래밍해야 할까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1106" y="437393"/>
            <a:ext cx="2393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엔진이란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6875" y="10069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566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615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3AB83-98ED-4230-BE30-DA43D8D8B2B9}"/>
              </a:ext>
            </a:extLst>
          </p:cNvPr>
          <p:cNvSpPr txBox="1"/>
          <p:nvPr/>
        </p:nvSpPr>
        <p:spPr>
          <a:xfrm>
            <a:off x="717765" y="1573923"/>
            <a:ext cx="1074826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물체와 실제로 닿지는 않았지만 일종의 레이저를 통해 물리 연산을 하고 싶음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달리다가 앞에 벽이 있으면 벽과 부딪히기 전에 멈춤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계산을 투사체로 하는 것이 아니라 히트스캔 방식으로 계산함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 등등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가상의 레이저를 쏴서 계산하는 방식이 존재함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가상의 레이저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RaycastHit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실행한 결과 정보들을 담음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충돌 거리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충돌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안했을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경우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0),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충돌한 오브젝트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등등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Ray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혹은 원하는 정보를 이용하여 계산함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레이저가 아무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오브젝트든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닿았을 경우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true,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그렇지 않을 경우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false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반환함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D8878C-74BB-48F8-9F54-E923933F7E9C}"/>
              </a:ext>
            </a:extLst>
          </p:cNvPr>
          <p:cNvGrpSpPr/>
          <p:nvPr/>
        </p:nvGrpSpPr>
        <p:grpSpPr>
          <a:xfrm>
            <a:off x="7122254" y="4458752"/>
            <a:ext cx="3308638" cy="2197911"/>
            <a:chOff x="7122254" y="4458752"/>
            <a:chExt cx="3308638" cy="219791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7AA630E-F46A-4FE6-BF57-79D6F24E4A1D}"/>
                </a:ext>
              </a:extLst>
            </p:cNvPr>
            <p:cNvGrpSpPr/>
            <p:nvPr/>
          </p:nvGrpSpPr>
          <p:grpSpPr>
            <a:xfrm rot="10800000">
              <a:off x="7122254" y="4962087"/>
              <a:ext cx="2457974" cy="1585519"/>
              <a:chOff x="4739780" y="4970476"/>
              <a:chExt cx="2457974" cy="1585519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DFE5F2F6-6AA4-47E3-A2F7-637E88F0A8A9}"/>
                  </a:ext>
                </a:extLst>
              </p:cNvPr>
              <p:cNvSpPr/>
              <p:nvPr/>
            </p:nvSpPr>
            <p:spPr>
              <a:xfrm>
                <a:off x="6409189" y="4970476"/>
                <a:ext cx="788565" cy="15855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7B14FAA1-BCA8-44DE-B6BD-B5719E80ABE6}"/>
                  </a:ext>
                </a:extLst>
              </p:cNvPr>
              <p:cNvCxnSpPr>
                <a:stCxn id="22" idx="2"/>
              </p:cNvCxnSpPr>
              <p:nvPr/>
            </p:nvCxnSpPr>
            <p:spPr>
              <a:xfrm flipH="1">
                <a:off x="4739780" y="5763236"/>
                <a:ext cx="1669409" cy="419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D9216C5-896A-461F-B5B2-528984F4674D}"/>
                </a:ext>
              </a:extLst>
            </p:cNvPr>
            <p:cNvSpPr/>
            <p:nvPr/>
          </p:nvSpPr>
          <p:spPr>
            <a:xfrm>
              <a:off x="10053388" y="4458752"/>
              <a:ext cx="377504" cy="2197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925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168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LayerMask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3AB83-98ED-4230-BE30-DA43D8D8B2B9}"/>
              </a:ext>
            </a:extLst>
          </p:cNvPr>
          <p:cNvSpPr txBox="1"/>
          <p:nvPr/>
        </p:nvSpPr>
        <p:spPr>
          <a:xfrm>
            <a:off x="717765" y="1573923"/>
            <a:ext cx="8543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오브젝트에 특정 레이어를 지정해줄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오브젝트를 분류하는데 보통 사용함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32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비트 비트마스크로 구현되어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LayerMask.NameToLayer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(“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레이어 이름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쉽게 사용 가능함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EED1EB-67B7-4196-8B30-2484B079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908" y="3890385"/>
            <a:ext cx="3338558" cy="227288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8EBDB95-0179-472C-8049-7C1EAAA7C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400" y="3529128"/>
            <a:ext cx="1503266" cy="299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09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커서 위치 확인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4CEF52-0911-4903-B194-CF083A900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239" y="2166457"/>
            <a:ext cx="6497518" cy="968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9F864E-B866-4DD3-92C8-A83C9811529F}"/>
              </a:ext>
            </a:extLst>
          </p:cNvPr>
          <p:cNvSpPr txBox="1"/>
          <p:nvPr/>
        </p:nvSpPr>
        <p:spPr>
          <a:xfrm>
            <a:off x="744180" y="3627634"/>
            <a:ext cx="107036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결과를 받아올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hit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실행할 레이저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ScreenPointToRay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(Vector3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vec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위의 좌표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vec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으로부터 화면을 관통하는 레이저를 생성함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Camera.main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현재 카메라를 기준으로 작동하게 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Input.mousePosition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현재 커서가 화면 상에서 어느 위치에 있는지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받아옴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사용하여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레이어에 대해서만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실행하며 그 결과는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저장함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통해 레이저는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레이어를 가진 오브젝트에 대해서만 충돌하고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이후 다른 레이어의 오브젝트가 추가되더라도 무시하고 통과하게 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196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회전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F864E-B866-4DD3-92C8-A83C9811529F}"/>
              </a:ext>
            </a:extLst>
          </p:cNvPr>
          <p:cNvSpPr txBox="1"/>
          <p:nvPr/>
        </p:nvSpPr>
        <p:spPr>
          <a:xfrm>
            <a:off x="744180" y="3627634"/>
            <a:ext cx="10703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레이저가 충돌한 지점의 좌표를 알아낼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통해 플레이어가 바라 봐야하는 좌표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lookPoint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LookAt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통해 플레이어가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lookPoint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좌표를 바라보도록 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Vector3.up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회전축을 의미하는데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축에 대한 회전이 필요하므로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Vector3.up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사용함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09120F-B04C-4415-8E7C-F92FFC463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517" y="2168586"/>
            <a:ext cx="6734962" cy="95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74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6AB7CD-44DF-4E2C-94F0-14B22F336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15" y="1417225"/>
            <a:ext cx="7337570" cy="4023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마우스 커서가 있는 방향을 바라봄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9788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1761108" y="5312462"/>
            <a:ext cx="8669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ModernGuns_Handgun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/Prefabs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안의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Bullet_45mm_Bullet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끌어서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씬에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다시 이 오브젝트를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Assets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폴더로 끌어 놓아 새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것과는 상관 없는 새 오브젝트를 만들 것이므로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Original Prefab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9CB804-6268-4A63-87E2-E43500F21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46" y="1522804"/>
            <a:ext cx="4154672" cy="27717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811C37-FAC0-4814-9300-0B6DD0116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84" y="1522805"/>
            <a:ext cx="4519612" cy="277176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6301A87-56B9-43F9-BA58-830BB00A920A}"/>
              </a:ext>
            </a:extLst>
          </p:cNvPr>
          <p:cNvSpPr/>
          <p:nvPr/>
        </p:nvSpPr>
        <p:spPr>
          <a:xfrm>
            <a:off x="5662998" y="2688156"/>
            <a:ext cx="866005" cy="441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661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1619075" y="5456012"/>
            <a:ext cx="8953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Project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창에서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프리팹을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더블 클릭하면 선택한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프리팹만을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수정할 수 있는 가상의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씬이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열림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F8F244-45CC-4A59-BF59-9CFC56578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125" y="1201933"/>
            <a:ext cx="7317750" cy="39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743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0078BF-C736-4542-9647-6A51AE44F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64" y="1431133"/>
            <a:ext cx="1957757" cy="4613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3DC8C4-A4AC-495F-BD5E-5E066B253E66}"/>
              </a:ext>
            </a:extLst>
          </p:cNvPr>
          <p:cNvSpPr txBox="1"/>
          <p:nvPr/>
        </p:nvSpPr>
        <p:spPr>
          <a:xfrm>
            <a:off x="4135773" y="1431133"/>
            <a:ext cx="73302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오브젝트에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TrailRenderer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TrailRenderer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오브젝트가 이동함에 따른 궤적을 남김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임의의 면적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메테리얼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색상 등을 지정할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 강의에서는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Width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0.05, Time 0.1, Color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빨간색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Materials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Element 0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Default-Line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설정함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EE779-03D6-4FB7-8B61-0AF78C69B2E0}"/>
              </a:ext>
            </a:extLst>
          </p:cNvPr>
          <p:cNvSpPr txBox="1"/>
          <p:nvPr/>
        </p:nvSpPr>
        <p:spPr>
          <a:xfrm>
            <a:off x="726646" y="1006929"/>
            <a:ext cx="126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TrailRender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9372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스크립트 작성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A7A1E-98C9-4D3A-B2A2-ED01D35EC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48" y="1762125"/>
            <a:ext cx="4838700" cy="1666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CF5898-B873-4D85-AA23-820E0037C10F}"/>
              </a:ext>
            </a:extLst>
          </p:cNvPr>
          <p:cNvSpPr txBox="1"/>
          <p:nvPr/>
        </p:nvSpPr>
        <p:spPr>
          <a:xfrm>
            <a:off x="744180" y="3627634"/>
            <a:ext cx="107036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 생성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GetComponent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&lt;T&gt;() :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오브젝트의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찾음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 스크립트에서는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찾음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velocity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설정하는 것으로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속력을 설정할 수 있음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velocity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Vector3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형임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transform.forward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현재 오브젝트가 바라보는 방향을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Vector3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반환함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속력을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총알이 바라보는 방향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* speed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설정하여 총알이 보는 방향으로 날아가도록 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이후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총알에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추가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8943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발사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183F12-27CF-4083-AC56-D88576DC1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36" y="1217946"/>
            <a:ext cx="4035525" cy="4872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32CCE-9EB2-4ECB-882C-73B7CC2AD050}"/>
              </a:ext>
            </a:extLst>
          </p:cNvPr>
          <p:cNvSpPr txBox="1"/>
          <p:nvPr/>
        </p:nvSpPr>
        <p:spPr>
          <a:xfrm>
            <a:off x="5075338" y="1217946"/>
            <a:ext cx="63906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PlayerController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스크립트에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Fire()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추가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firePos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총알이 발사될 위치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오브젝트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Input.GetMouseButtonDown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(0)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마우스의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버튼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좌클릭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일어났는지 확인함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Instantiate()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오브젝트를 생성함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108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11108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엔진이란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잔디, 실외, 차량, 무리이(가) 표시된 사진&#10;&#10;자동 생성된 설명">
            <a:extLst>
              <a:ext uri="{FF2B5EF4-FFF2-40B4-BE49-F238E27FC236}">
                <a16:creationId xmlns:a16="http://schemas.microsoft.com/office/drawing/2014/main" id="{D0FBB4C4-FF06-4AEB-BDFA-CCFF3A40D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75" y="1380589"/>
            <a:ext cx="6040073" cy="3397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2970C7-72C5-425A-93C1-AAB3B29E6A81}"/>
              </a:ext>
            </a:extLst>
          </p:cNvPr>
          <p:cNvSpPr txBox="1"/>
          <p:nvPr/>
        </p:nvSpPr>
        <p:spPr>
          <a:xfrm>
            <a:off x="6396124" y="1380589"/>
            <a:ext cx="55825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플레이어로부터 어떤 입력이 들어왔는지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확인하고 입력에 맞는 행동 수행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각종 물리 연산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바닥위에 서 있어야 함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걷거나 달리거나 기타 등등 움직임을 할 수 있어야 함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플레이어의 주먹 등 특정 오브젝트가 다른 오브젝트와 부딪혀야 함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오브젝트가 서로 간에 물리적인 상호작용을 할 수 있어야 함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네트워크 통신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화면 출력 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렌더링 파이프라인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소리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소리 등등 다양한 소리 출력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 등등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****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 프레임마다 위 작업들을 모두 수행해야 한다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0409B8-BB1C-44D9-8CD5-508C48847AF8}"/>
              </a:ext>
            </a:extLst>
          </p:cNvPr>
          <p:cNvSpPr txBox="1"/>
          <p:nvPr/>
        </p:nvSpPr>
        <p:spPr>
          <a:xfrm>
            <a:off x="1625866" y="5136551"/>
            <a:ext cx="89402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구현해야 할 것들이 너무 많다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marL="457200" indent="-457200" algn="ctr">
              <a:buFont typeface="Symbol" panose="05050102010706020507" pitchFamily="18" charset="2"/>
              <a:buChar char="Þ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엔진이 이런 귀찮은 작업들을 도맡아서 해결해줌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3113C1-76FE-48A5-9223-439414112BA5}"/>
              </a:ext>
            </a:extLst>
          </p:cNvPr>
          <p:cNvSpPr txBox="1"/>
          <p:nvPr/>
        </p:nvSpPr>
        <p:spPr>
          <a:xfrm>
            <a:off x="911108" y="1006929"/>
            <a:ext cx="173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배그를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만들려면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146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Instantiate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ABC54B-D005-4352-953C-76593DFDA3F5}"/>
              </a:ext>
            </a:extLst>
          </p:cNvPr>
          <p:cNvSpPr txBox="1"/>
          <p:nvPr/>
        </p:nvSpPr>
        <p:spPr>
          <a:xfrm>
            <a:off x="1092476" y="3811918"/>
            <a:ext cx="100070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Original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생성하고 싶은 오브젝트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원본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Parent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생성된 인스턴스의 부모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Position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생성된 인스턴스의 좌표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Rotation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생성된 인스턴스의 회전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instantiateInWorldSpace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생성될 오브젝트의 좌표를 부모 기준으로 설정할지 말지 선택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잘 안 씀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반환 값은 생성된 인스턴스의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우리가 쓸 형태는 네 번째 것임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7F1BF3-3711-40FB-B5C6-C45915C66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76" y="1414866"/>
            <a:ext cx="6260718" cy="206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68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146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Instantiate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32CCE-9EB2-4ECB-882C-73B7CC2AD050}"/>
              </a:ext>
            </a:extLst>
          </p:cNvPr>
          <p:cNvSpPr txBox="1"/>
          <p:nvPr/>
        </p:nvSpPr>
        <p:spPr>
          <a:xfrm>
            <a:off x="1333541" y="3751421"/>
            <a:ext cx="9524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오브젝트를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firePos.position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위치에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firePos.rotation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각도로 생성함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947D8D-A028-4AC0-8D1D-3ED8C4D48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538" y="2863298"/>
            <a:ext cx="5384924" cy="41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863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등록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32CCE-9EB2-4ECB-882C-73B7CC2AD050}"/>
              </a:ext>
            </a:extLst>
          </p:cNvPr>
          <p:cNvSpPr txBox="1"/>
          <p:nvPr/>
        </p:nvSpPr>
        <p:spPr>
          <a:xfrm>
            <a:off x="1890317" y="5158349"/>
            <a:ext cx="84113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다시 플레이어 오브젝트로 돌아가서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Fire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Player-Handgun-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BarrelLocation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아까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프리팹으로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만들어둔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(Assets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폴더에 있는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씬에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있는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오브젝트는 이미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프리팹으로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만들었으므로 삭제함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B69AC9-F01C-4980-ABEA-3FF2CB18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795" y="1299938"/>
            <a:ext cx="3374409" cy="37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371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009F76-B0BB-4EC6-8DFD-C37D3AB49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15" y="1417226"/>
            <a:ext cx="7383769" cy="4023543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총알이 잘 발사됨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2986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5301841" y="1339879"/>
            <a:ext cx="5813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총알이 안 사라짐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총알이 계속 생기면 언젠가는 메모리가 터짐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2A62A9-0D53-4D66-9F5C-D0CC16595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148" y="1239212"/>
            <a:ext cx="1738011" cy="528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59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2DEB56-6513-41BB-9326-08515D568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36" y="2108957"/>
            <a:ext cx="4810125" cy="1971675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522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 수정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4D095F-928E-465C-9891-2114D12FBD70}"/>
              </a:ext>
            </a:extLst>
          </p:cNvPr>
          <p:cNvSpPr txBox="1"/>
          <p:nvPr/>
        </p:nvSpPr>
        <p:spPr>
          <a:xfrm>
            <a:off x="1890317" y="4604676"/>
            <a:ext cx="84113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코드에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Destroy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작성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Destroy(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자기 자신을 삭제하는 함수임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Destory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경우 즉시 삭제되지만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Destroy(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bulletLifeTime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하면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bulletLifeTime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초만큼 지난 후에 오브젝트가 삭제됨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181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9E34B8-0B8F-47D8-92EB-5DA70DCBD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656" y="1339879"/>
            <a:ext cx="2752725" cy="3895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C20A88-88EB-447D-AC9A-7EEC6CF1E861}"/>
              </a:ext>
            </a:extLst>
          </p:cNvPr>
          <p:cNvSpPr txBox="1"/>
          <p:nvPr/>
        </p:nvSpPr>
        <p:spPr>
          <a:xfrm>
            <a:off x="5293453" y="1432157"/>
            <a:ext cx="5419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총알이 생기고 일정 시간이 지나면 사라짐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과다한 총알 생성 방지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1070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구현</a:t>
            </a:r>
          </a:p>
        </p:txBody>
      </p:sp>
    </p:spTree>
    <p:extLst>
      <p:ext uri="{BB962C8B-B14F-4D97-AF65-F5344CB8AC3E}">
        <p14:creationId xmlns:p14="http://schemas.microsoft.com/office/powerpoint/2010/main" val="28108567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1106" y="437393"/>
            <a:ext cx="2393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엔진이란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Should you make your own game engine? - Mo King - Medium">
            <a:extLst>
              <a:ext uri="{FF2B5EF4-FFF2-40B4-BE49-F238E27FC236}">
                <a16:creationId xmlns:a16="http://schemas.microsoft.com/office/drawing/2014/main" id="{DDA5EBFA-59A0-4CAB-AABF-F6B0F5463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278" y="1515918"/>
            <a:ext cx="7379443" cy="382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CED947-5AE7-45CF-9A95-907B7C11CD27}"/>
              </a:ext>
            </a:extLst>
          </p:cNvPr>
          <p:cNvSpPr txBox="1"/>
          <p:nvPr/>
        </p:nvSpPr>
        <p:spPr>
          <a:xfrm>
            <a:off x="1076153" y="100692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7155C6-B9A9-458B-8A09-EDA8C6658DB6}"/>
              </a:ext>
            </a:extLst>
          </p:cNvPr>
          <p:cNvSpPr txBox="1"/>
          <p:nvPr/>
        </p:nvSpPr>
        <p:spPr>
          <a:xfrm>
            <a:off x="2825713" y="5543444"/>
            <a:ext cx="6540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 동아리에서는 주로 유니티를 사용함</a:t>
            </a:r>
          </a:p>
        </p:txBody>
      </p:sp>
    </p:spTree>
    <p:extLst>
      <p:ext uri="{BB962C8B-B14F-4D97-AF65-F5344CB8AC3E}">
        <p14:creationId xmlns:p14="http://schemas.microsoft.com/office/powerpoint/2010/main" val="45332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유니티의 장점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78E69-2224-4F24-89E9-C4AAB047F7F0}"/>
              </a:ext>
            </a:extLst>
          </p:cNvPr>
          <p:cNvSpPr txBox="1"/>
          <p:nvPr/>
        </p:nvSpPr>
        <p:spPr>
          <a:xfrm>
            <a:off x="455532" y="1948665"/>
            <a:ext cx="54874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무료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일정 수익 이상 내면 유료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체계적인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제공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수많은 강의 자료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예제들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에셋스토어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운영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편리함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등등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</a:p>
        </p:txBody>
      </p:sp>
      <p:pic>
        <p:nvPicPr>
          <p:cNvPr id="3076" name="Picture 4" descr="Cuphead fighting balloon Beppi">
            <a:extLst>
              <a:ext uri="{FF2B5EF4-FFF2-40B4-BE49-F238E27FC236}">
                <a16:creationId xmlns:a16="http://schemas.microsoft.com/office/drawing/2014/main" id="{F204F19A-0C70-4ABB-87C5-54148B22E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12" y="2064737"/>
            <a:ext cx="2951166" cy="147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ri and the blind forest made with unity">
            <a:extLst>
              <a:ext uri="{FF2B5EF4-FFF2-40B4-BE49-F238E27FC236}">
                <a16:creationId xmlns:a16="http://schemas.microsoft.com/office/drawing/2014/main" id="{568430DB-E745-4FC9-ACA8-94F7D8DF5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093" y="2065441"/>
            <a:ext cx="2951165" cy="147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earthstone made with unity">
            <a:extLst>
              <a:ext uri="{FF2B5EF4-FFF2-40B4-BE49-F238E27FC236}">
                <a16:creationId xmlns:a16="http://schemas.microsoft.com/office/drawing/2014/main" id="{F9F91BDC-C95E-4F5C-B548-2E1C7C8A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12" y="3657160"/>
            <a:ext cx="2951166" cy="13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ities skylines made with unity">
            <a:extLst>
              <a:ext uri="{FF2B5EF4-FFF2-40B4-BE49-F238E27FC236}">
                <a16:creationId xmlns:a16="http://schemas.microsoft.com/office/drawing/2014/main" id="{247CC951-9AAD-4824-98FF-DB90467E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092" y="3657160"/>
            <a:ext cx="2951164" cy="147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396287-26C1-4F63-B24E-99D6DDBD750B}"/>
              </a:ext>
            </a:extLst>
          </p:cNvPr>
          <p:cNvSpPr txBox="1"/>
          <p:nvPr/>
        </p:nvSpPr>
        <p:spPr>
          <a:xfrm>
            <a:off x="6540175" y="5248878"/>
            <a:ext cx="4980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유니티로 제작된 게임들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9806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설치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2BBFD-3A58-4EF0-A33A-5F28616A516B}"/>
              </a:ext>
            </a:extLst>
          </p:cNvPr>
          <p:cNvSpPr txBox="1"/>
          <p:nvPr/>
        </p:nvSpPr>
        <p:spPr>
          <a:xfrm>
            <a:off x="762667" y="1625473"/>
            <a:ext cx="54470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hlinkClick r:id="rId2"/>
              </a:rPr>
              <a:t>https://unity3d.com/kr/get-unity/download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Hub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다운로드 후 설치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Editor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실행하기 위한 일종의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런처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6C2FC4-664E-4590-9CBD-EA25E9BD1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94" y="1625473"/>
            <a:ext cx="5054632" cy="3213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9A3B79-3DC5-4EE2-A3A0-2854E0039813}"/>
              </a:ext>
            </a:extLst>
          </p:cNvPr>
          <p:cNvSpPr txBox="1"/>
          <p:nvPr/>
        </p:nvSpPr>
        <p:spPr>
          <a:xfrm>
            <a:off x="1222765" y="1006929"/>
            <a:ext cx="111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Hub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01660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2090</Words>
  <Application>Microsoft Office PowerPoint</Application>
  <PresentationFormat>와이드스크린</PresentationFormat>
  <Paragraphs>415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4" baseType="lpstr">
      <vt:lpstr>나눔스퀘어 ExtraBold</vt:lpstr>
      <vt:lpstr>Symbol</vt:lpstr>
      <vt:lpstr>Arial</vt:lpstr>
      <vt:lpstr>맑은 고딕</vt:lpstr>
      <vt:lpstr>나눔스퀘어 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손재민[ 학부재학 / 컴퓨터학과 ]</cp:lastModifiedBy>
  <cp:revision>652</cp:revision>
  <dcterms:created xsi:type="dcterms:W3CDTF">2017-05-29T09:12:16Z</dcterms:created>
  <dcterms:modified xsi:type="dcterms:W3CDTF">2020-08-22T16:10:51Z</dcterms:modified>
</cp:coreProperties>
</file>